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97E40F-54D7-CB47-ADE8-2776E98347AC}" v="189" dt="2019-11-06T16:44:24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1"/>
    <p:restoredTop sz="94694"/>
  </p:normalViewPr>
  <p:slideViewPr>
    <p:cSldViewPr snapToGrid="0" snapToObjects="1">
      <p:cViewPr varScale="1">
        <p:scale>
          <a:sx n="137" d="100"/>
          <a:sy n="137" d="100"/>
        </p:scale>
        <p:origin x="36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0864A-B703-4A77-96F5-786EDFE94FFC}" type="datetimeFigureOut">
              <a:rPr lang="en-GB" smtClean="0"/>
              <a:t>12/11/2019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EB34A-AF6C-441B-A0A6-9E0A1CD30A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06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Extension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EB34A-AF6C-441B-A0A6-9E0A1CD30A1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140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Extension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EB34A-AF6C-441B-A0A6-9E0A1CD30A1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41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Extension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EB34A-AF6C-441B-A0A6-9E0A1CD30A1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489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Extension activity.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3EB34A-AF6C-441B-A0A6-9E0A1CD30A1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961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1D25010-E9CE-E44B-A2FB-272573C8AF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7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CDD4EF2-2D24-FC45-9ACA-3DED16EBC7D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4B34CF-58BF-F444-B69E-A28E229A9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25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CDD4EF2-2D24-FC45-9ACA-3DED16EBC7D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4B34CF-58BF-F444-B69E-A28E229A9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5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CDD4EF2-2D24-FC45-9ACA-3DED16EBC7D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4B34CF-58BF-F444-B69E-A28E229A9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1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CDD4EF2-2D24-FC45-9ACA-3DED16EBC7D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4B34CF-58BF-F444-B69E-A28E229A9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4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CDD4EF2-2D24-FC45-9ACA-3DED16EBC7D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4B34CF-58BF-F444-B69E-A28E229A9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6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CDD4EF2-2D24-FC45-9ACA-3DED16EBC7D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4B34CF-58BF-F444-B69E-A28E229A9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25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CDD4EF2-2D24-FC45-9ACA-3DED16EBC7D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4B34CF-58BF-F444-B69E-A28E229A9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4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CDD4EF2-2D24-FC45-9ACA-3DED16EBC7D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4B34CF-58BF-F444-B69E-A28E229A9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3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CDD4EF2-2D24-FC45-9ACA-3DED16EBC7D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4B34CF-58BF-F444-B69E-A28E229A9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55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1CDD4EF2-2D24-FC45-9ACA-3DED16EBC7D7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E34B34CF-58BF-F444-B69E-A28E229A9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04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78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591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A671300-6341-AD4D-AC4A-6B14AED9226F}"/>
              </a:ext>
            </a:extLst>
          </p:cNvPr>
          <p:cNvSpPr txBox="1">
            <a:spLocks/>
          </p:cNvSpPr>
          <p:nvPr/>
        </p:nvSpPr>
        <p:spPr>
          <a:xfrm>
            <a:off x="0" y="237744"/>
            <a:ext cx="9144000" cy="1260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>
                <a:latin typeface="+mn-lt"/>
              </a:rPr>
              <a:t>Researching your options</a:t>
            </a:r>
            <a:endParaRPr lang="en-GB" sz="2200" dirty="0">
              <a:latin typeface="+mn-lt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68BE006-AEB7-3C45-BF55-288D34EA2C2D}"/>
              </a:ext>
            </a:extLst>
          </p:cNvPr>
          <p:cNvSpPr/>
          <p:nvPr/>
        </p:nvSpPr>
        <p:spPr>
          <a:xfrm>
            <a:off x="2111012" y="1302732"/>
            <a:ext cx="4947084" cy="518984"/>
          </a:xfrm>
          <a:prstGeom prst="roundRect">
            <a:avLst>
              <a:gd name="adj" fmla="val 50000"/>
            </a:avLst>
          </a:prstGeom>
          <a:solidFill>
            <a:srgbClr val="22399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Sign in to the UCAS Hub – ucas.com/hub.</a:t>
            </a:r>
            <a:endParaRPr lang="en-GB" sz="1600" b="1" dirty="0">
              <a:solidFill>
                <a:srgbClr val="1F2834"/>
              </a:solidFill>
              <a:latin typeface="+mj-lt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932C67B-2514-C24E-928D-C0588CBC29F6}"/>
              </a:ext>
            </a:extLst>
          </p:cNvPr>
          <p:cNvSpPr/>
          <p:nvPr/>
        </p:nvSpPr>
        <p:spPr>
          <a:xfrm>
            <a:off x="896061" y="2008677"/>
            <a:ext cx="7379567" cy="518984"/>
          </a:xfrm>
          <a:prstGeom prst="roundRect">
            <a:avLst>
              <a:gd name="adj" fmla="val 50000"/>
            </a:avLst>
          </a:prstGeom>
          <a:solidFill>
            <a:srgbClr val="22399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Search for ‘engineering’ courses using the search bar in the ‘favourite courses’ tool.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D8FE5E7-A222-874E-9AC4-437208BA10A6}"/>
              </a:ext>
            </a:extLst>
          </p:cNvPr>
          <p:cNvSpPr/>
          <p:nvPr/>
        </p:nvSpPr>
        <p:spPr>
          <a:xfrm>
            <a:off x="896061" y="2714622"/>
            <a:ext cx="7379567" cy="518984"/>
          </a:xfrm>
          <a:prstGeom prst="roundRect">
            <a:avLst>
              <a:gd name="adj" fmla="val 50000"/>
            </a:avLst>
          </a:prstGeom>
          <a:solidFill>
            <a:srgbClr val="22399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Favourite one you like the sound of.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8A956C6-CC32-5547-8347-45B892AE2168}"/>
              </a:ext>
            </a:extLst>
          </p:cNvPr>
          <p:cNvSpPr txBox="1">
            <a:spLocks/>
          </p:cNvSpPr>
          <p:nvPr/>
        </p:nvSpPr>
        <p:spPr>
          <a:xfrm>
            <a:off x="0" y="3375399"/>
            <a:ext cx="9144000" cy="638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 dirty="0">
                <a:solidFill>
                  <a:srgbClr val="223992"/>
                </a:solidFill>
                <a:latin typeface="+mn-lt"/>
              </a:rPr>
              <a:t>Now do the same for other occupations which interest you…</a:t>
            </a:r>
            <a:endParaRPr lang="en-GB" sz="1800" dirty="0">
              <a:solidFill>
                <a:srgbClr val="22399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029253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A671300-6341-AD4D-AC4A-6B14AED9226F}"/>
              </a:ext>
            </a:extLst>
          </p:cNvPr>
          <p:cNvSpPr txBox="1">
            <a:spLocks/>
          </p:cNvSpPr>
          <p:nvPr/>
        </p:nvSpPr>
        <p:spPr>
          <a:xfrm>
            <a:off x="0" y="1607315"/>
            <a:ext cx="9144000" cy="1260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>
                <a:latin typeface="+mn-lt"/>
              </a:rPr>
              <a:t>The ‘nudge’ effect of influences</a:t>
            </a:r>
            <a:endParaRPr lang="en-GB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9593696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C905BE9-2786-974E-BE15-EC0E42FD504A}"/>
              </a:ext>
            </a:extLst>
          </p:cNvPr>
          <p:cNvSpPr/>
          <p:nvPr/>
        </p:nvSpPr>
        <p:spPr>
          <a:xfrm>
            <a:off x="935062" y="1219972"/>
            <a:ext cx="7273876" cy="2209781"/>
          </a:xfrm>
          <a:prstGeom prst="roundRect">
            <a:avLst/>
          </a:prstGeom>
          <a:solidFill>
            <a:srgbClr val="22399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1F2834"/>
                </a:solidFill>
                <a:latin typeface="+mj-lt"/>
              </a:rPr>
              <a:t>There are a number of famous actors who came from the industrial town of Port Talbot. Arguably, because formidable hell-raising superstar Richard Burton set the tone, and inspired locals such as Anthony Hopkins, Michael </a:t>
            </a:r>
            <a:r>
              <a:rPr lang="en-GB" sz="1400" dirty="0" err="1">
                <a:solidFill>
                  <a:srgbClr val="1F2834"/>
                </a:solidFill>
                <a:latin typeface="+mj-lt"/>
              </a:rPr>
              <a:t>Sheene</a:t>
            </a:r>
            <a:r>
              <a:rPr lang="en-GB" sz="1400" dirty="0">
                <a:solidFill>
                  <a:srgbClr val="1F2834"/>
                </a:solidFill>
                <a:latin typeface="+mj-lt"/>
              </a:rPr>
              <a:t>, and performer Rob Brydon.  </a:t>
            </a:r>
          </a:p>
          <a:p>
            <a:pPr algn="ctr"/>
            <a:endParaRPr lang="en-GB" sz="1400" dirty="0">
              <a:solidFill>
                <a:srgbClr val="1F2834"/>
              </a:solidFill>
              <a:latin typeface="+mj-lt"/>
            </a:endParaRPr>
          </a:p>
          <a:p>
            <a:pPr algn="ctr"/>
            <a:r>
              <a:rPr lang="en-GB" sz="1400" b="1" dirty="0">
                <a:solidFill>
                  <a:srgbClr val="223992"/>
                </a:solidFill>
                <a:latin typeface="+mj-lt"/>
              </a:rPr>
              <a:t>There was an expectation that young people from Port Talbot could act. </a:t>
            </a:r>
          </a:p>
        </p:txBody>
      </p:sp>
    </p:spTree>
    <p:extLst>
      <p:ext uri="{BB962C8B-B14F-4D97-AF65-F5344CB8AC3E}">
        <p14:creationId xmlns:p14="http://schemas.microsoft.com/office/powerpoint/2010/main" val="207732665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C905BE9-2786-974E-BE15-EC0E42FD504A}"/>
              </a:ext>
            </a:extLst>
          </p:cNvPr>
          <p:cNvSpPr/>
          <p:nvPr/>
        </p:nvSpPr>
        <p:spPr>
          <a:xfrm>
            <a:off x="935062" y="1219973"/>
            <a:ext cx="7273876" cy="1742684"/>
          </a:xfrm>
          <a:prstGeom prst="roundRect">
            <a:avLst/>
          </a:prstGeom>
          <a:solidFill>
            <a:srgbClr val="22399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1F2834"/>
                </a:solidFill>
                <a:latin typeface="+mj-lt"/>
              </a:rPr>
              <a:t>Matthew </a:t>
            </a:r>
            <a:r>
              <a:rPr lang="en-GB" sz="1400" dirty="0" err="1">
                <a:solidFill>
                  <a:srgbClr val="1F2834"/>
                </a:solidFill>
                <a:latin typeface="+mj-lt"/>
              </a:rPr>
              <a:t>Syeed</a:t>
            </a:r>
            <a:r>
              <a:rPr lang="en-GB" sz="1400" dirty="0">
                <a:solidFill>
                  <a:srgbClr val="1F2834"/>
                </a:solidFill>
                <a:latin typeface="+mj-lt"/>
              </a:rPr>
              <a:t>, the table tennis champion who grew up in Reading, cites in his book ‘Bounce’ that there was </a:t>
            </a:r>
            <a:r>
              <a:rPr lang="en-GB" sz="1400" b="1" dirty="0">
                <a:solidFill>
                  <a:srgbClr val="223992"/>
                </a:solidFill>
                <a:latin typeface="+mj-lt"/>
              </a:rPr>
              <a:t>‘a period in the 1980s, when my street and its immediate vicinity produced more outstanding table tennis players than the rest of the nation’. </a:t>
            </a:r>
            <a:r>
              <a:rPr lang="en-GB" sz="1400" dirty="0">
                <a:solidFill>
                  <a:srgbClr val="1F2834"/>
                </a:solidFill>
                <a:latin typeface="+mj-lt"/>
              </a:rPr>
              <a:t>He puts the success down to one committed teacher, the intense competition between neighbours, and the unlimited access they had to great facilities.</a:t>
            </a:r>
          </a:p>
        </p:txBody>
      </p:sp>
    </p:spTree>
    <p:extLst>
      <p:ext uri="{BB962C8B-B14F-4D97-AF65-F5344CB8AC3E}">
        <p14:creationId xmlns:p14="http://schemas.microsoft.com/office/powerpoint/2010/main" val="125584937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C905BE9-2786-974E-BE15-EC0E42FD504A}"/>
              </a:ext>
            </a:extLst>
          </p:cNvPr>
          <p:cNvSpPr/>
          <p:nvPr/>
        </p:nvSpPr>
        <p:spPr>
          <a:xfrm>
            <a:off x="935062" y="1481328"/>
            <a:ext cx="7273876" cy="1619241"/>
          </a:xfrm>
          <a:prstGeom prst="roundRect">
            <a:avLst/>
          </a:prstGeom>
          <a:solidFill>
            <a:srgbClr val="22399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>
                <a:solidFill>
                  <a:srgbClr val="223992"/>
                </a:solidFill>
                <a:latin typeface="+mj-lt"/>
              </a:rPr>
              <a:t>Eilish</a:t>
            </a:r>
            <a:r>
              <a:rPr lang="en-GB" sz="1400" b="1" dirty="0">
                <a:solidFill>
                  <a:srgbClr val="223992"/>
                </a:solidFill>
                <a:latin typeface="+mj-lt"/>
              </a:rPr>
              <a:t> McColgan </a:t>
            </a:r>
            <a:r>
              <a:rPr lang="en-GB" sz="1400" dirty="0">
                <a:solidFill>
                  <a:srgbClr val="1F2834"/>
                </a:solidFill>
                <a:latin typeface="+mj-lt"/>
              </a:rPr>
              <a:t>is a successful Scottish middle-distance runner. The daughter of famous athletes, Liz and Peter McColgan, </a:t>
            </a:r>
            <a:r>
              <a:rPr lang="en-GB" sz="1400" dirty="0" err="1">
                <a:solidFill>
                  <a:srgbClr val="1F2834"/>
                </a:solidFill>
                <a:latin typeface="+mj-lt"/>
              </a:rPr>
              <a:t>Eilish</a:t>
            </a:r>
            <a:r>
              <a:rPr lang="en-GB" sz="1400" dirty="0">
                <a:solidFill>
                  <a:srgbClr val="1F2834"/>
                </a:solidFill>
                <a:latin typeface="+mj-lt"/>
              </a:rPr>
              <a:t> is coached by her mother, a former Olympic silver medallist and 10,000 metres world champion. </a:t>
            </a:r>
            <a:r>
              <a:rPr lang="en-GB" sz="1400" dirty="0" err="1">
                <a:solidFill>
                  <a:srgbClr val="1F2834"/>
                </a:solidFill>
                <a:latin typeface="+mj-lt"/>
              </a:rPr>
              <a:t>Eilish</a:t>
            </a:r>
            <a:r>
              <a:rPr lang="en-GB" sz="1400" dirty="0">
                <a:solidFill>
                  <a:srgbClr val="1F2834"/>
                </a:solidFill>
                <a:latin typeface="+mj-lt"/>
              </a:rPr>
              <a:t> studied mathematics and accountancy at the University of Dundee before embarking on a full-time career as an athlete.</a:t>
            </a:r>
          </a:p>
        </p:txBody>
      </p:sp>
    </p:spTree>
    <p:extLst>
      <p:ext uri="{BB962C8B-B14F-4D97-AF65-F5344CB8AC3E}">
        <p14:creationId xmlns:p14="http://schemas.microsoft.com/office/powerpoint/2010/main" val="3476906789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A671300-6341-AD4D-AC4A-6B14AED9226F}"/>
              </a:ext>
            </a:extLst>
          </p:cNvPr>
          <p:cNvSpPr txBox="1">
            <a:spLocks/>
          </p:cNvSpPr>
          <p:nvPr/>
        </p:nvSpPr>
        <p:spPr>
          <a:xfrm>
            <a:off x="0" y="1152144"/>
            <a:ext cx="9144000" cy="1260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>
                <a:latin typeface="+mn-lt"/>
              </a:rPr>
              <a:t>Who and what is currently influencing you?</a:t>
            </a:r>
            <a:endParaRPr lang="en-GB" sz="2200" dirty="0">
              <a:latin typeface="+mn-lt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68BE006-AEB7-3C45-BF55-288D34EA2C2D}"/>
              </a:ext>
            </a:extLst>
          </p:cNvPr>
          <p:cNvSpPr/>
          <p:nvPr/>
        </p:nvSpPr>
        <p:spPr>
          <a:xfrm>
            <a:off x="1631578" y="2217132"/>
            <a:ext cx="5880844" cy="518984"/>
          </a:xfrm>
          <a:prstGeom prst="roundRect">
            <a:avLst>
              <a:gd name="adj" fmla="val 50000"/>
            </a:avLst>
          </a:prstGeom>
          <a:solidFill>
            <a:srgbClr val="223992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1F2834"/>
                </a:solidFill>
                <a:latin typeface="+mj-lt"/>
              </a:rPr>
              <a:t>Ultimately, it’s your choice and has to be the right decision for you.</a:t>
            </a:r>
            <a:endParaRPr lang="en-GB" sz="1600" b="1" dirty="0">
              <a:solidFill>
                <a:srgbClr val="1F283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3053817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66F7AA3-C39B-FD47-AD85-07F78CCAE8FE}"/>
              </a:ext>
            </a:extLst>
          </p:cNvPr>
          <p:cNvSpPr/>
          <p:nvPr/>
        </p:nvSpPr>
        <p:spPr>
          <a:xfrm>
            <a:off x="1493253" y="2095616"/>
            <a:ext cx="6157494" cy="981694"/>
          </a:xfrm>
          <a:prstGeom prst="roundRect">
            <a:avLst/>
          </a:prstGeom>
          <a:solidFill>
            <a:srgbClr val="22399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+mj-lt"/>
              </a:rPr>
              <a:t>Research shows people called Lawrence become lawyers.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+mj-lt"/>
              </a:rPr>
              <a:t>Because the word seems familiar from an early age!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A1CA5E-3C59-DA4D-9697-60A470B20568}"/>
              </a:ext>
            </a:extLst>
          </p:cNvPr>
          <p:cNvSpPr txBox="1">
            <a:spLocks/>
          </p:cNvSpPr>
          <p:nvPr/>
        </p:nvSpPr>
        <p:spPr>
          <a:xfrm>
            <a:off x="0" y="1258766"/>
            <a:ext cx="9144000" cy="83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>
                <a:latin typeface="+mn-lt"/>
              </a:rPr>
              <a:t>Who and what influences you?</a:t>
            </a:r>
            <a:endParaRPr lang="en-GB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2190023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B1BC957-16F9-844F-B85C-E1C02DEBE0B8}"/>
              </a:ext>
            </a:extLst>
          </p:cNvPr>
          <p:cNvSpPr txBox="1">
            <a:spLocks/>
          </p:cNvSpPr>
          <p:nvPr/>
        </p:nvSpPr>
        <p:spPr>
          <a:xfrm>
            <a:off x="0" y="1258765"/>
            <a:ext cx="9144000" cy="1680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>
                <a:latin typeface="+mn-lt"/>
              </a:rPr>
              <a:t>‘Caterwauling’</a:t>
            </a:r>
          </a:p>
          <a:p>
            <a:pPr algn="ctr"/>
            <a:endParaRPr lang="en-GB" sz="2200" b="1" dirty="0">
              <a:latin typeface="+mn-lt"/>
            </a:endParaRPr>
          </a:p>
          <a:p>
            <a:pPr algn="ctr"/>
            <a:r>
              <a:rPr lang="en-GB" sz="2200" dirty="0"/>
              <a:t>Whether you know the meaning of the word or not –</a:t>
            </a:r>
          </a:p>
          <a:p>
            <a:pPr algn="ctr"/>
            <a:r>
              <a:rPr lang="en-GB" sz="2200" dirty="0"/>
              <a:t>what do you think of?</a:t>
            </a:r>
          </a:p>
        </p:txBody>
      </p:sp>
    </p:spTree>
    <p:extLst>
      <p:ext uri="{BB962C8B-B14F-4D97-AF65-F5344CB8AC3E}">
        <p14:creationId xmlns:p14="http://schemas.microsoft.com/office/powerpoint/2010/main" val="376700299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BBC6012-D17B-4C40-8D9B-61FB58E9A614}"/>
              </a:ext>
            </a:extLst>
          </p:cNvPr>
          <p:cNvSpPr/>
          <p:nvPr/>
        </p:nvSpPr>
        <p:spPr>
          <a:xfrm>
            <a:off x="2827293" y="541578"/>
            <a:ext cx="3277144" cy="1099038"/>
          </a:xfrm>
          <a:prstGeom prst="roundRect">
            <a:avLst/>
          </a:prstGeom>
          <a:solidFill>
            <a:srgbClr val="22399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Definition: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3BC96B-185C-8A49-86BB-FA903E126F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3444" y="1673679"/>
            <a:ext cx="2408464" cy="26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4939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A671300-6341-AD4D-AC4A-6B14AED9226F}"/>
              </a:ext>
            </a:extLst>
          </p:cNvPr>
          <p:cNvSpPr txBox="1">
            <a:spLocks/>
          </p:cNvSpPr>
          <p:nvPr/>
        </p:nvSpPr>
        <p:spPr>
          <a:xfrm>
            <a:off x="0" y="1607315"/>
            <a:ext cx="9144000" cy="1260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>
                <a:latin typeface="+mn-lt"/>
              </a:rPr>
              <a:t>When I say ‘engineer’, </a:t>
            </a:r>
            <a:br>
              <a:rPr lang="en-GB" sz="2200" b="1" dirty="0">
                <a:latin typeface="+mn-lt"/>
              </a:rPr>
            </a:br>
            <a:r>
              <a:rPr lang="en-GB" sz="2200" b="1" dirty="0">
                <a:latin typeface="+mn-lt"/>
              </a:rPr>
              <a:t>what do you think of?</a:t>
            </a:r>
            <a:endParaRPr lang="en-GB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014164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FFC85E1-198A-374B-A756-CB0F5C532D65}"/>
              </a:ext>
            </a:extLst>
          </p:cNvPr>
          <p:cNvSpPr txBox="1">
            <a:spLocks/>
          </p:cNvSpPr>
          <p:nvPr/>
        </p:nvSpPr>
        <p:spPr>
          <a:xfrm>
            <a:off x="0" y="194896"/>
            <a:ext cx="9144000" cy="1260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>
                <a:latin typeface="+mn-lt"/>
              </a:rPr>
              <a:t>Something like this?</a:t>
            </a:r>
            <a:endParaRPr lang="en-GB" sz="22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52E113-6C6B-3D4C-B1F2-BD5ECE21DB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726" y="1107567"/>
            <a:ext cx="4392549" cy="292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9958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9CD7B8F-C341-C64C-9A79-3B1A7CB332BB}"/>
              </a:ext>
            </a:extLst>
          </p:cNvPr>
          <p:cNvSpPr/>
          <p:nvPr/>
        </p:nvSpPr>
        <p:spPr>
          <a:xfrm>
            <a:off x="2227970" y="3221031"/>
            <a:ext cx="4706348" cy="802329"/>
          </a:xfrm>
          <a:prstGeom prst="roundRect">
            <a:avLst/>
          </a:prstGeom>
          <a:solidFill>
            <a:srgbClr val="22399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+mj-lt"/>
              </a:rPr>
              <a:t>If you had to be an engineer, </a:t>
            </a:r>
            <a:br>
              <a:rPr lang="en-GB" dirty="0">
                <a:solidFill>
                  <a:schemeClr val="tx1"/>
                </a:solidFill>
                <a:latin typeface="+mj-lt"/>
              </a:rPr>
            </a:br>
            <a:r>
              <a:rPr lang="en-GB" dirty="0">
                <a:solidFill>
                  <a:schemeClr val="tx1"/>
                </a:solidFill>
                <a:latin typeface="+mj-lt"/>
              </a:rPr>
              <a:t>what type would you be?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22ED45-FB72-C645-A940-F19947310C4E}"/>
              </a:ext>
            </a:extLst>
          </p:cNvPr>
          <p:cNvSpPr txBox="1">
            <a:spLocks/>
          </p:cNvSpPr>
          <p:nvPr/>
        </p:nvSpPr>
        <p:spPr>
          <a:xfrm>
            <a:off x="0" y="194896"/>
            <a:ext cx="9144000" cy="1260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200" b="1" dirty="0">
                <a:latin typeface="+mn-lt"/>
              </a:rPr>
              <a:t>In reality, it’s more like this...</a:t>
            </a:r>
            <a:endParaRPr lang="en-GB" sz="2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44D158-CA7C-8C43-818F-837E06CA70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549" y="1188720"/>
            <a:ext cx="1703439" cy="18242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8C8B7B9-3B52-D847-8D4B-ED1B05310F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6755" y="1188720"/>
            <a:ext cx="1703439" cy="18242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A479255-4E94-FA4A-BC17-5721B747EFD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9137" y="1188720"/>
            <a:ext cx="1703439" cy="18242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5ABD7F-B431-9F4B-B9A1-1B2421F00D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343" y="1188720"/>
            <a:ext cx="1703439" cy="18242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FAD6E9-E1D9-A343-8369-12583BBFDB6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61" y="1188720"/>
            <a:ext cx="1703439" cy="182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6751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4F652A1-9740-5F49-83EA-C2EF109C8BE9}"/>
              </a:ext>
            </a:extLst>
          </p:cNvPr>
          <p:cNvSpPr/>
          <p:nvPr/>
        </p:nvSpPr>
        <p:spPr>
          <a:xfrm>
            <a:off x="310896" y="661781"/>
            <a:ext cx="2016000" cy="1548000"/>
          </a:xfrm>
          <a:prstGeom prst="roundRect">
            <a:avLst/>
          </a:prstGeom>
          <a:solidFill>
            <a:srgbClr val="22399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1F2834"/>
                </a:solidFill>
              </a:rPr>
              <a:t>Engineers make things, they make things work, and they make things work better.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BAF1D5B-1C55-2E43-A1AB-04D1BEA68016}"/>
              </a:ext>
            </a:extLst>
          </p:cNvPr>
          <p:cNvSpPr txBox="1">
            <a:spLocks/>
          </p:cNvSpPr>
          <p:nvPr/>
        </p:nvSpPr>
        <p:spPr>
          <a:xfrm>
            <a:off x="-569976" y="-60562"/>
            <a:ext cx="10515600" cy="83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 dirty="0">
                <a:solidFill>
                  <a:srgbClr val="1F2834"/>
                </a:solidFill>
                <a:latin typeface="+mn-lt"/>
              </a:rPr>
              <a:t>Engineering covers many different types of activity...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DBBFD6C-8189-0743-8915-48A55E3FC2CB}"/>
              </a:ext>
            </a:extLst>
          </p:cNvPr>
          <p:cNvSpPr/>
          <p:nvPr/>
        </p:nvSpPr>
        <p:spPr>
          <a:xfrm>
            <a:off x="4636362" y="661781"/>
            <a:ext cx="2016000" cy="1548000"/>
          </a:xfrm>
          <a:prstGeom prst="roundRect">
            <a:avLst/>
          </a:prstGeom>
          <a:solidFill>
            <a:srgbClr val="22399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1F2834"/>
                </a:solidFill>
              </a:rPr>
              <a:t>Engineers use their creativity to design solutions to the world’s problems.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85267D2-6086-574A-880E-22252A30317C}"/>
              </a:ext>
            </a:extLst>
          </p:cNvPr>
          <p:cNvSpPr/>
          <p:nvPr/>
        </p:nvSpPr>
        <p:spPr>
          <a:xfrm>
            <a:off x="1331616" y="2354578"/>
            <a:ext cx="2016000" cy="1548000"/>
          </a:xfrm>
          <a:prstGeom prst="roundRect">
            <a:avLst/>
          </a:prstGeom>
          <a:solidFill>
            <a:srgbClr val="22399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1F2834"/>
                </a:solidFill>
              </a:rPr>
              <a:t>Engineers help build the future.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547EBDD-75AE-1B43-A532-B2CE7763C935}"/>
              </a:ext>
            </a:extLst>
          </p:cNvPr>
          <p:cNvSpPr/>
          <p:nvPr/>
        </p:nvSpPr>
        <p:spPr>
          <a:xfrm>
            <a:off x="3517012" y="2354578"/>
            <a:ext cx="2016000" cy="1548000"/>
          </a:xfrm>
          <a:prstGeom prst="roundRect">
            <a:avLst/>
          </a:prstGeom>
          <a:solidFill>
            <a:srgbClr val="22399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1F2834"/>
                </a:solidFill>
              </a:rPr>
              <a:t>Engineers work in almost every area that affects people.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AC282F3-71C4-064C-95C0-AB271B9D7C5D}"/>
              </a:ext>
            </a:extLst>
          </p:cNvPr>
          <p:cNvSpPr/>
          <p:nvPr/>
        </p:nvSpPr>
        <p:spPr>
          <a:xfrm>
            <a:off x="5702408" y="2354578"/>
            <a:ext cx="2016000" cy="1548000"/>
          </a:xfrm>
          <a:prstGeom prst="roundRect">
            <a:avLst/>
          </a:prstGeom>
          <a:solidFill>
            <a:srgbClr val="22399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1F2834"/>
                </a:solidFill>
              </a:rPr>
              <a:t>Engineers make the food we eat and the medicines we take.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A727ADF-26C8-6446-B3E4-8E6242BA1E4D}"/>
              </a:ext>
            </a:extLst>
          </p:cNvPr>
          <p:cNvSpPr/>
          <p:nvPr/>
        </p:nvSpPr>
        <p:spPr>
          <a:xfrm>
            <a:off x="6799095" y="661781"/>
            <a:ext cx="2016000" cy="1548000"/>
          </a:xfrm>
          <a:prstGeom prst="roundRect">
            <a:avLst/>
          </a:prstGeom>
          <a:solidFill>
            <a:srgbClr val="22399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1F2834"/>
                </a:solidFill>
              </a:rPr>
              <a:t>Engineers build the world around us, including buildings, roads, bridges, schools, and hospitals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E23AD9F-DCA8-4743-9C33-C82703982403}"/>
              </a:ext>
            </a:extLst>
          </p:cNvPr>
          <p:cNvSpPr/>
          <p:nvPr/>
        </p:nvSpPr>
        <p:spPr>
          <a:xfrm>
            <a:off x="2473629" y="661781"/>
            <a:ext cx="2016000" cy="1548000"/>
          </a:xfrm>
          <a:prstGeom prst="roundRect">
            <a:avLst/>
          </a:prstGeom>
          <a:solidFill>
            <a:srgbClr val="22399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1F2834"/>
                </a:solidFill>
              </a:rPr>
              <a:t>Engineers manage our water, gas, and electricity supplies. They also develop new ways to generate electricity, such as wind and solar power.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5BB02B-2FC7-2242-AD55-A7E9C40EE702}"/>
              </a:ext>
            </a:extLst>
          </p:cNvPr>
          <p:cNvSpPr txBox="1">
            <a:spLocks/>
          </p:cNvSpPr>
          <p:nvPr/>
        </p:nvSpPr>
        <p:spPr>
          <a:xfrm>
            <a:off x="228600" y="3475374"/>
            <a:ext cx="6035040" cy="1270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sz="1200" b="1" dirty="0">
              <a:latin typeface="+mn-lt"/>
            </a:endParaRPr>
          </a:p>
          <a:p>
            <a:r>
              <a:rPr lang="en-GB" sz="1200" dirty="0">
                <a:latin typeface="+mn-lt"/>
              </a:rPr>
              <a:t>Definition from the </a:t>
            </a:r>
            <a:br>
              <a:rPr lang="en-GB" sz="1200" dirty="0">
                <a:latin typeface="+mn-lt"/>
              </a:rPr>
            </a:br>
            <a:r>
              <a:rPr lang="en-GB" sz="1200" dirty="0">
                <a:latin typeface="+mn-lt"/>
              </a:rPr>
              <a:t>Royal Academy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266177283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96A3002-90E8-7643-9EF7-D8A0CB7AD2E9}"/>
              </a:ext>
            </a:extLst>
          </p:cNvPr>
          <p:cNvSpPr txBox="1">
            <a:spLocks/>
          </p:cNvSpPr>
          <p:nvPr/>
        </p:nvSpPr>
        <p:spPr>
          <a:xfrm>
            <a:off x="-569976" y="305198"/>
            <a:ext cx="10515600" cy="836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b="1" dirty="0">
                <a:solidFill>
                  <a:srgbClr val="1F2834"/>
                </a:solidFill>
                <a:latin typeface="+mn-lt"/>
              </a:rPr>
              <a:t>And lots of different sectors!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D0B26DB-AD61-E94B-850E-5896040F0DF4}"/>
              </a:ext>
            </a:extLst>
          </p:cNvPr>
          <p:cNvSpPr/>
          <p:nvPr/>
        </p:nvSpPr>
        <p:spPr>
          <a:xfrm>
            <a:off x="250928" y="1164702"/>
            <a:ext cx="1349272" cy="1020714"/>
          </a:xfrm>
          <a:prstGeom prst="roundRect">
            <a:avLst/>
          </a:prstGeom>
          <a:solidFill>
            <a:srgbClr val="22399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1F2834"/>
                </a:solidFill>
              </a:rPr>
              <a:t>Aerospace and aeronautical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2FED31E-AFF8-E94C-9C95-EF9F477706A6}"/>
              </a:ext>
            </a:extLst>
          </p:cNvPr>
          <p:cNvSpPr/>
          <p:nvPr/>
        </p:nvSpPr>
        <p:spPr>
          <a:xfrm>
            <a:off x="1691680" y="1164702"/>
            <a:ext cx="1349272" cy="1020714"/>
          </a:xfrm>
          <a:prstGeom prst="roundRect">
            <a:avLst/>
          </a:prstGeom>
          <a:solidFill>
            <a:srgbClr val="22399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1F2834"/>
                </a:solidFill>
              </a:rPr>
              <a:t>Biomedical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1215D5C-28EE-F34F-8622-13E08D33A115}"/>
              </a:ext>
            </a:extLst>
          </p:cNvPr>
          <p:cNvSpPr/>
          <p:nvPr/>
        </p:nvSpPr>
        <p:spPr>
          <a:xfrm>
            <a:off x="3131840" y="1164702"/>
            <a:ext cx="1349272" cy="1020714"/>
          </a:xfrm>
          <a:prstGeom prst="roundRect">
            <a:avLst/>
          </a:prstGeom>
          <a:solidFill>
            <a:srgbClr val="22399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1F2834"/>
                </a:solidFill>
              </a:rPr>
              <a:t>Chemical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E605AE2-0BEF-A44F-9867-E18681D4D20F}"/>
              </a:ext>
            </a:extLst>
          </p:cNvPr>
          <p:cNvSpPr/>
          <p:nvPr/>
        </p:nvSpPr>
        <p:spPr>
          <a:xfrm>
            <a:off x="4572000" y="1164702"/>
            <a:ext cx="1349272" cy="1020714"/>
          </a:xfrm>
          <a:prstGeom prst="roundRect">
            <a:avLst/>
          </a:prstGeom>
          <a:solidFill>
            <a:srgbClr val="22399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1F2834"/>
                </a:solidFill>
              </a:rPr>
              <a:t>Civil and structural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ECFCC1AC-1DF3-6748-B8F2-CF550CB591C6}"/>
              </a:ext>
            </a:extLst>
          </p:cNvPr>
          <p:cNvSpPr/>
          <p:nvPr/>
        </p:nvSpPr>
        <p:spPr>
          <a:xfrm>
            <a:off x="6084168" y="1164702"/>
            <a:ext cx="1349272" cy="1020714"/>
          </a:xfrm>
          <a:prstGeom prst="roundRect">
            <a:avLst/>
          </a:prstGeom>
          <a:solidFill>
            <a:srgbClr val="22399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1F2834"/>
                </a:solidFill>
              </a:rPr>
              <a:t>Electrical and electronic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17919B77-EFBC-9442-8776-20C894CB9998}"/>
              </a:ext>
            </a:extLst>
          </p:cNvPr>
          <p:cNvSpPr/>
          <p:nvPr/>
        </p:nvSpPr>
        <p:spPr>
          <a:xfrm>
            <a:off x="7524328" y="1164702"/>
            <a:ext cx="1349272" cy="1020714"/>
          </a:xfrm>
          <a:prstGeom prst="roundRect">
            <a:avLst/>
          </a:prstGeom>
          <a:solidFill>
            <a:srgbClr val="22399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1F2834"/>
                </a:solidFill>
              </a:rPr>
              <a:t>Energy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A1F4A55-2C71-3842-8770-5AD9170A9BC3}"/>
              </a:ext>
            </a:extLst>
          </p:cNvPr>
          <p:cNvSpPr/>
          <p:nvPr/>
        </p:nvSpPr>
        <p:spPr>
          <a:xfrm>
            <a:off x="250928" y="2344302"/>
            <a:ext cx="1349272" cy="1020714"/>
          </a:xfrm>
          <a:prstGeom prst="roundRect">
            <a:avLst/>
          </a:prstGeom>
          <a:solidFill>
            <a:srgbClr val="22399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1F2834"/>
                </a:solidFill>
              </a:rPr>
              <a:t>Environmental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BC0710-9000-CE4E-8BDD-B54F0CBFA24C}"/>
              </a:ext>
            </a:extLst>
          </p:cNvPr>
          <p:cNvSpPr/>
          <p:nvPr/>
        </p:nvSpPr>
        <p:spPr>
          <a:xfrm>
            <a:off x="1691680" y="2344302"/>
            <a:ext cx="1349272" cy="1020714"/>
          </a:xfrm>
          <a:prstGeom prst="roundRect">
            <a:avLst/>
          </a:prstGeom>
          <a:solidFill>
            <a:srgbClr val="22399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1F2834"/>
                </a:solidFill>
              </a:rPr>
              <a:t>Marine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8EC3A15-C4FB-B346-92BD-B7E924D76D40}"/>
              </a:ext>
            </a:extLst>
          </p:cNvPr>
          <p:cNvSpPr/>
          <p:nvPr/>
        </p:nvSpPr>
        <p:spPr>
          <a:xfrm>
            <a:off x="3131840" y="2344302"/>
            <a:ext cx="1349272" cy="1020714"/>
          </a:xfrm>
          <a:prstGeom prst="roundRect">
            <a:avLst/>
          </a:prstGeom>
          <a:solidFill>
            <a:srgbClr val="22399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1F2834"/>
                </a:solidFill>
              </a:rPr>
              <a:t>Materials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2F301F5-6FCF-4945-A05C-3D298FD275E3}"/>
              </a:ext>
            </a:extLst>
          </p:cNvPr>
          <p:cNvSpPr/>
          <p:nvPr/>
        </p:nvSpPr>
        <p:spPr>
          <a:xfrm>
            <a:off x="4572000" y="2344302"/>
            <a:ext cx="1349272" cy="1020714"/>
          </a:xfrm>
          <a:prstGeom prst="roundRect">
            <a:avLst/>
          </a:prstGeom>
          <a:solidFill>
            <a:srgbClr val="22399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1F2834"/>
                </a:solidFill>
              </a:rPr>
              <a:t>Mechanical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CFD8B1A-8746-2044-A4DF-B66994D3F4AD}"/>
              </a:ext>
            </a:extLst>
          </p:cNvPr>
          <p:cNvSpPr/>
          <p:nvPr/>
        </p:nvSpPr>
        <p:spPr>
          <a:xfrm>
            <a:off x="6084168" y="2344302"/>
            <a:ext cx="1349272" cy="1020714"/>
          </a:xfrm>
          <a:prstGeom prst="roundRect">
            <a:avLst/>
          </a:prstGeom>
          <a:solidFill>
            <a:srgbClr val="22399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1F2834"/>
                </a:solidFill>
              </a:rPr>
              <a:t>Production and manufacturing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7303A9-5A18-CC46-A60F-CE34C2525494}"/>
              </a:ext>
            </a:extLst>
          </p:cNvPr>
          <p:cNvSpPr/>
          <p:nvPr/>
        </p:nvSpPr>
        <p:spPr>
          <a:xfrm>
            <a:off x="7524328" y="2344302"/>
            <a:ext cx="1349272" cy="1020714"/>
          </a:xfrm>
          <a:prstGeom prst="roundRect">
            <a:avLst/>
          </a:prstGeom>
          <a:solidFill>
            <a:srgbClr val="223992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rgbClr val="1F2834"/>
                </a:solidFill>
              </a:rPr>
              <a:t>Software engineering and computing</a:t>
            </a:r>
          </a:p>
        </p:txBody>
      </p:sp>
    </p:spTree>
    <p:extLst>
      <p:ext uri="{BB962C8B-B14F-4D97-AF65-F5344CB8AC3E}">
        <p14:creationId xmlns:p14="http://schemas.microsoft.com/office/powerpoint/2010/main" val="391351216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fa48a185-2363-4a1f-b2bd-1f749f7367a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DA095EB19ACD43AD49FBCB4CBA8B27" ma:contentTypeVersion="11" ma:contentTypeDescription="Create a new document." ma:contentTypeScope="" ma:versionID="d918c7f412b1ba327dd975a0a3955529">
  <xsd:schema xmlns:xsd="http://www.w3.org/2001/XMLSchema" xmlns:xs="http://www.w3.org/2001/XMLSchema" xmlns:p="http://schemas.microsoft.com/office/2006/metadata/properties" xmlns:ns2="fa48a185-2363-4a1f-b2bd-1f749f7367a2" xmlns:ns3="7ea19176-5d6b-402f-9bd8-e7e810a315d5" targetNamespace="http://schemas.microsoft.com/office/2006/metadata/properties" ma:root="true" ma:fieldsID="64907bf5e443495235239e1156113c87" ns2:_="" ns3:_="">
    <xsd:import namespace="fa48a185-2363-4a1f-b2bd-1f749f7367a2"/>
    <xsd:import namespace="7ea19176-5d6b-402f-9bd8-e7e810a315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48a185-2363-4a1f-b2bd-1f749f7367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19176-5d6b-402f-9bd8-e7e810a315d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B21071-4F91-47BD-BE9F-0328B52AE3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A832E9-6D46-4A5E-855A-E13B614BC503}">
  <ds:schemaRefs>
    <ds:schemaRef ds:uri="fa48a185-2363-4a1f-b2bd-1f749f7367a2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7ea19176-5d6b-402f-9bd8-e7e810a315d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49DBF0B-8395-480C-B92E-F977AB038D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48a185-2363-4a1f-b2bd-1f749f7367a2"/>
    <ds:schemaRef ds:uri="7ea19176-5d6b-402f-9bd8-e7e810a315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504</Words>
  <Application>Microsoft Office PowerPoint</Application>
  <PresentationFormat>On-screen Show (16:9)</PresentationFormat>
  <Paragraphs>56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Kelly</dc:creator>
  <cp:lastModifiedBy>Annie Thomson</cp:lastModifiedBy>
  <cp:revision>9</cp:revision>
  <dcterms:created xsi:type="dcterms:W3CDTF">2019-09-25T11:24:56Z</dcterms:created>
  <dcterms:modified xsi:type="dcterms:W3CDTF">2019-11-12T12:41:05Z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0x0101004EDA095EB19ACD43AD49FBCB4CBA8B27</vt:lpwstr>
  </property>
</Properties>
</file>